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1"/>
  </p:notesMasterIdLst>
  <p:sldIdLst>
    <p:sldId id="256" r:id="rId5"/>
    <p:sldId id="257" r:id="rId6"/>
    <p:sldId id="258" r:id="rId7"/>
    <p:sldId id="283" r:id="rId8"/>
    <p:sldId id="285" r:id="rId9"/>
    <p:sldId id="28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3374D542-6E3E-455F-9BFB-B45891911720}">
          <p14:sldIdLst>
            <p14:sldId id="256"/>
            <p14:sldId id="257"/>
            <p14:sldId id="258"/>
            <p14:sldId id="283"/>
            <p14:sldId id="285"/>
            <p14:sldId id="28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3FCC2-4E7A-4671-AA79-177CB194E449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1C38D-F26D-4167-83EF-8774BC62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50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45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3238323-0ADF-4328-9564-AEB5DFD80DB6}"/>
              </a:ext>
            </a:extLst>
          </p:cNvPr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776FAE-C8F8-44A1-8BC7-9EB948371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3500"/>
            <a:ext cx="9144000" cy="1790700"/>
          </a:xfrm>
        </p:spPr>
        <p:txBody>
          <a:bodyPr vert="horz" lIns="91440" tIns="0" rIns="91440" bIns="0" rtlCol="0" anchor="t" anchorCtr="0">
            <a:noAutofit/>
          </a:bodyPr>
          <a:lstStyle>
            <a:lvl1pPr>
              <a:lnSpc>
                <a:spcPct val="100000"/>
              </a:lnSpc>
              <a:defRPr lang="en-US" sz="48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A7900C6-1C2C-4612-8672-356C6DDFD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28009"/>
            <a:ext cx="9144000" cy="1287675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lang="en-US" sz="2400" dirty="0">
                <a:solidFill>
                  <a:schemeClr val="bg1"/>
                </a:solidFill>
                <a:latin typeface="+mj-lt"/>
              </a:defRPr>
            </a:lvl1pPr>
          </a:lstStyle>
          <a:p>
            <a:pPr marL="228600" lvl="0" indent="-228600">
              <a:lnSpc>
                <a:spcPct val="150000"/>
              </a:lnSpc>
              <a:spcAft>
                <a:spcPts val="1200"/>
              </a:spcAft>
            </a:pPr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5274E620-B44E-41FF-8FA1-D955BD69C0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13926" b="71478"/>
          <a:stretch/>
        </p:blipFill>
        <p:spPr>
          <a:xfrm>
            <a:off x="342899" y="4546601"/>
            <a:ext cx="11715751" cy="202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14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45A2570-7517-4576-B836-E4E6D3E743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xmlns="" id="{FB8AB91F-D739-4DD5-859B-B16B125BE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0340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45A2570-7517-4576-B836-E4E6D3E743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0E770BB0-A521-41C6-A0AE-BEE679D2A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46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5F89203F-46EF-44A2-956A-7FF6AF93BE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D1D47175-944E-463B-ABBB-06669A473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862" y="1507068"/>
            <a:ext cx="3192379" cy="4669896"/>
          </a:xfrm>
        </p:spPr>
        <p:txBody>
          <a:bodyPr anchor="ctr"/>
          <a:lstStyle>
            <a:lvl1pPr marL="0" indent="0" algn="l">
              <a:lnSpc>
                <a:spcPct val="150000"/>
              </a:lnSpc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 algn="l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A40725B0-0DB7-41CE-9C4C-39E8D0F6325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95537" y="1507068"/>
            <a:ext cx="7143905" cy="4669896"/>
          </a:xfrm>
        </p:spPr>
        <p:txBody>
          <a:bodyPr anchor="ctr"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xmlns="" id="{F9E63483-559C-4A6F-B04F-D6C56A3CC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9444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82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0017C897-2775-4930-B0BE-BEB724532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815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258610D-0376-4D1E-8ED8-29382288BB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783"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xmlns="" id="{21C16CD2-606C-441E-BBA3-51767980C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350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667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D5FD28E-AEC9-43B8-86F4-9CD3C41D49D7}"/>
              </a:ext>
            </a:extLst>
          </p:cNvPr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5AFE014-E3CD-4B9A-A705-F1CADD8F4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1ADE5F7-8A52-43AD-8F30-F13CF5450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9DC85AE-A002-4BA3-8D90-3960ED0FF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4E560-77BF-4D1A-B6E7-CD55CE12B1B8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2103AA5-C732-4ECB-88D6-DAA20E2C1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C280433-CBB5-49C5-B032-5A800E5D0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E32A06DA-7FF5-4DDE-94D0-63A83DB241E8}"/>
              </a:ext>
            </a:extLst>
          </p:cNvPr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51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52" r:id="rId4"/>
    <p:sldLayoutId id="2147483660" r:id="rId5"/>
    <p:sldLayoutId id="2147483662" r:id="rId6"/>
    <p:sldLayoutId id="2147483661" r:id="rId7"/>
    <p:sldLayoutId id="21474836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28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EF8D61-9318-4DC8-A868-2B1BFDD2B2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3500"/>
            <a:ext cx="9144000" cy="969025"/>
          </a:xfrm>
        </p:spPr>
        <p:txBody>
          <a:bodyPr/>
          <a:lstStyle/>
          <a:p>
            <a:r>
              <a:rPr lang="th-TH" sz="6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วิชา โปรแกรมสำเร็จรูปทางสถิติ </a:t>
            </a:r>
            <a:br>
              <a:rPr lang="th-TH" sz="6000" b="1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th-TH" sz="6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(2204-2109)</a:t>
            </a:r>
            <a:endParaRPr lang="en-US" sz="6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C322DE6-C2BE-4B53-BC28-C43EBD0052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3821" y="3017520"/>
            <a:ext cx="8322367" cy="1512115"/>
          </a:xfrm>
        </p:spPr>
        <p:txBody>
          <a:bodyPr/>
          <a:lstStyle/>
          <a:p>
            <a:pPr algn="r"/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บทที่ </a:t>
            </a:r>
            <a:r>
              <a:rPr lang="th-TH" sz="44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2 การประมวลผลข้อมูล</a:t>
            </a:r>
          </a:p>
          <a:p>
            <a:pPr algn="r"/>
            <a:r>
              <a:rPr lang="th-TH" sz="44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(</a:t>
            </a:r>
            <a:r>
              <a:rPr lang="en-US" sz="44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Data Processing</a:t>
            </a:r>
            <a:r>
              <a:rPr lang="th-TH" sz="44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About">
            <a:extLst>
              <a:ext uri="{FF2B5EF4-FFF2-40B4-BE49-F238E27FC236}">
                <a16:creationId xmlns:a16="http://schemas.microsoft.com/office/drawing/2014/main" xmlns="" id="{566FA85D-3B0A-4E0C-B8AC-042993910A93}"/>
              </a:ext>
            </a:extLst>
          </p:cNvPr>
          <p:cNvSpPr txBox="1">
            <a:spLocks/>
          </p:cNvSpPr>
          <p:nvPr/>
        </p:nvSpPr>
        <p:spPr>
          <a:xfrm>
            <a:off x="7370284" y="4870002"/>
            <a:ext cx="4402115" cy="495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rgbClr val="408E93"/>
                </a:solidFill>
                <a:latin typeface="Agency FB" panose="020B0503020202020204" pitchFamily="34" charset="0"/>
                <a:ea typeface="+mj-ea"/>
                <a:cs typeface="Segoe UI Light" panose="020B0502040204020203" pitchFamily="34" charset="0"/>
              </a:defRPr>
            </a:lvl1pPr>
          </a:lstStyle>
          <a:p>
            <a:pPr>
              <a:spcBef>
                <a:spcPts val="1000"/>
              </a:spcBef>
            </a:pPr>
            <a:r>
              <a:rPr lang="en-US" sz="180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Asst. Prof. Juthawut </a:t>
            </a:r>
            <a:r>
              <a:rPr lang="en-US" sz="1800" dirty="0" err="1">
                <a:solidFill>
                  <a:schemeClr val="bg1"/>
                </a:solidFill>
                <a:latin typeface="+mj-lt"/>
                <a:ea typeface="+mn-ea"/>
                <a:cs typeface="+mn-cs"/>
              </a:rPr>
              <a:t>Chantharamalee</a:t>
            </a:r>
            <a:endParaRPr lang="en-US" sz="1800" dirty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0FE0F52F-ADF1-4011-A51B-92383D0AB7F8}"/>
              </a:ext>
            </a:extLst>
          </p:cNvPr>
          <p:cNvSpPr txBox="1">
            <a:spLocks/>
          </p:cNvSpPr>
          <p:nvPr/>
        </p:nvSpPr>
        <p:spPr>
          <a:xfrm>
            <a:off x="7370284" y="5138908"/>
            <a:ext cx="4402115" cy="102349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kern="1200">
                <a:solidFill>
                  <a:schemeClr val="bg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200" dirty="0"/>
              <a:t>Assistant Professor in Computer Science                        (Chairperson of B.Sc. Program in Computer Science)              Office. </a:t>
            </a:r>
            <a:r>
              <a:rPr lang="en-US" sz="1200" dirty="0" err="1"/>
              <a:t>Suan</a:t>
            </a:r>
            <a:r>
              <a:rPr lang="en-US" sz="1200" dirty="0"/>
              <a:t> Dusit University, Phone. (+66) 2244-5691             Email. juthawut_cha@dusit.ac.th, jchantharamalee@gmail.com </a:t>
            </a:r>
            <a:endParaRPr lang="en-US" sz="1200" u="sng" dirty="0"/>
          </a:p>
        </p:txBody>
      </p:sp>
    </p:spTree>
    <p:extLst>
      <p:ext uri="{BB962C8B-B14F-4D97-AF65-F5344CB8AC3E}">
        <p14:creationId xmlns:p14="http://schemas.microsoft.com/office/powerpoint/2010/main" val="299758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2.1 </a:t>
            </a: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ความหมายขอ</a:t>
            </a:r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งการประมวลผลข้อมูล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xmlns="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750317" y="1531495"/>
            <a:ext cx="11121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การประมวลผลข้อมูล (</a:t>
            </a:r>
            <a:r>
              <a:rPr lang="en-US" sz="36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Data Processing) </a:t>
            </a:r>
            <a:r>
              <a:rPr lang="th-TH" sz="36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คือ กระบวนการที่ประกอบด้วยส่วนสำคัญ 3 ส่วน คือ</a:t>
            </a: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2050" name="Picture 2" descr="à¸à¸¥à¸à¸²à¸£à¸à¹à¸à¸«à¸²à¸£à¸¹à¸à¸ à¸²à¸à¸ªà¸³à¸«à¸£à¸±à¸ Data Process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762" y="2512930"/>
            <a:ext cx="9134475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510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2.1  ขั้นตอนในการประมวลผลข้อมูล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8" name="TextBox 3D 1">
            <a:extLst>
              <a:ext uri="{FF2B5EF4-FFF2-40B4-BE49-F238E27FC236}">
                <a16:creationId xmlns:a16="http://schemas.microsoft.com/office/drawing/2014/main" xmlns="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750317" y="1531495"/>
            <a:ext cx="11121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ขั้นตอนในการประมวลผลข้อมูล </a:t>
            </a:r>
            <a:r>
              <a:rPr lang="th-TH" sz="36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แบ่งเป็น 3 ขั้นตอน คือ</a:t>
            </a: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0" name="TextBox 3D 1">
            <a:extLst>
              <a:ext uri="{FF2B5EF4-FFF2-40B4-BE49-F238E27FC236}">
                <a16:creationId xmlns:a16="http://schemas.microsoft.com/office/drawing/2014/main" xmlns="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902717" y="2363078"/>
            <a:ext cx="94452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 smtClean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การเตรียมข้อมูล (</a:t>
            </a:r>
            <a:r>
              <a:rPr lang="en-US" sz="3600" b="1" dirty="0" smtClean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data preparing</a:t>
            </a:r>
            <a:r>
              <a:rPr lang="th-TH" sz="3600" b="1" dirty="0" smtClean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 </a:t>
            </a:r>
            <a:r>
              <a:rPr lang="th-TH" sz="36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โดยการเก็บรวบรวมข้อมูลที่ได้มาจาก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1" name="TextBox 3D 1">
            <a:extLst>
              <a:ext uri="{FF2B5EF4-FFF2-40B4-BE49-F238E27FC236}">
                <a16:creationId xmlns:a16="http://schemas.microsoft.com/office/drawing/2014/main" xmlns="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1228183" y="3194661"/>
            <a:ext cx="473866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th-TH" sz="28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รายงาน (</a:t>
            </a:r>
            <a:r>
              <a:rPr lang="en-US" sz="28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Reporting</a:t>
            </a:r>
            <a:r>
              <a:rPr lang="th-TH" sz="28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h-TH" sz="28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ทะเบียน (</a:t>
            </a:r>
            <a:r>
              <a:rPr lang="en-US" sz="28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Registration</a:t>
            </a:r>
            <a:r>
              <a:rPr lang="th-TH" sz="28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h-TH" sz="28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สำมะโน (</a:t>
            </a:r>
            <a:r>
              <a:rPr lang="en-US" sz="28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Census</a:t>
            </a:r>
            <a:r>
              <a:rPr lang="th-TH" sz="28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h-TH" sz="28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การสำรวจ (</a:t>
            </a:r>
            <a:r>
              <a:rPr lang="en-US" sz="28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Survey</a:t>
            </a:r>
            <a:r>
              <a:rPr lang="th-TH" sz="28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h-TH" sz="28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การทดลอง (</a:t>
            </a:r>
            <a:r>
              <a:rPr lang="en-US" sz="28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Experiment</a:t>
            </a:r>
            <a:r>
              <a:rPr lang="th-TH" sz="28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h-TH" sz="28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การสัมภาษณ์ (</a:t>
            </a:r>
            <a:r>
              <a:rPr lang="en-US" sz="28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Interview</a:t>
            </a:r>
            <a:r>
              <a:rPr lang="th-TH" sz="28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h-TH" sz="28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การตอบแบบสอบถาม (</a:t>
            </a:r>
            <a:r>
              <a:rPr lang="en-US" sz="28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Questionnaire</a:t>
            </a:r>
            <a:r>
              <a:rPr lang="th-TH" sz="28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8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2.1  ขั้นตอนในการประมวลผลข้อมูล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8" name="TextBox 3D 1">
            <a:extLst>
              <a:ext uri="{FF2B5EF4-FFF2-40B4-BE49-F238E27FC236}">
                <a16:creationId xmlns:a16="http://schemas.microsoft.com/office/drawing/2014/main" xmlns="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750317" y="1531495"/>
            <a:ext cx="11121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ขั้นตอนในการประมวลผลข้อมูล </a:t>
            </a:r>
            <a:r>
              <a:rPr lang="th-TH" sz="36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แบ่งเป็น 3 ขั้นตอน คือ</a:t>
            </a: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0" name="TextBox 3D 1">
            <a:extLst>
              <a:ext uri="{FF2B5EF4-FFF2-40B4-BE49-F238E27FC236}">
                <a16:creationId xmlns:a16="http://schemas.microsoft.com/office/drawing/2014/main" xmlns="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902717" y="2363078"/>
            <a:ext cx="104575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 smtClean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การประมวลผลข้อมูล (</a:t>
            </a:r>
            <a:r>
              <a:rPr lang="en-US" sz="3600" b="1" dirty="0" smtClean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data processing</a:t>
            </a:r>
            <a:r>
              <a:rPr lang="th-TH" sz="3600" b="1" dirty="0" smtClean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 </a:t>
            </a:r>
            <a:r>
              <a:rPr lang="th-TH" sz="36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ทำได้โดยการหาพิสัย ความถี่ </a:t>
            </a:r>
            <a:r>
              <a:rPr lang="th-TH" sz="3600" b="1" dirty="0" err="1" smtClean="0">
                <a:latin typeface="SP SUAN DUSIT" panose="02000000000000000000" pitchFamily="2" charset="0"/>
                <a:cs typeface="SP SUAN DUSIT" panose="02000000000000000000" pitchFamily="2" charset="0"/>
              </a:rPr>
              <a:t>มัธย</a:t>
            </a:r>
            <a:r>
              <a:rPr lang="th-TH" sz="36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ฐาน ฐานนิยม ส่วนเบี่ยงเบนมาตรฐาน โดยมีการนำโปรแกรมสำเร็จรูปทางสถิติเข้ามาช่วย เช่น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1028" name="Picture 4" descr="à¸à¸¥à¸à¸²à¸£à¸à¹à¸à¸«à¸²à¸£à¸¹à¸à¸ à¸²à¸à¸ªà¸³à¸«à¸£à¸±à¸ r pro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3545" y="5040728"/>
            <a:ext cx="1230109" cy="953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6" descr="à¸à¸¥à¸à¸²à¸£à¸à¹à¸à¸«à¸²à¸£à¸¹à¸à¸ à¸²à¸à¸ªà¸³à¸«à¸£à¸±à¸ s-plus 6 statistic program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8517" y="4009294"/>
            <a:ext cx="2260002" cy="585546"/>
          </a:xfrm>
          <a:prstGeom prst="rect">
            <a:avLst/>
          </a:prstGeom>
        </p:spPr>
      </p:pic>
      <p:pic>
        <p:nvPicPr>
          <p:cNvPr id="1032" name="Picture 8" descr="à¸à¸¥à¸à¸²à¸£à¸à¹à¸à¸«à¸²à¸£à¸¹à¸à¸ à¸²à¸à¸ªà¸³à¸«à¸£à¸±à¸ sas statistic progra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896" y="3883169"/>
            <a:ext cx="1937406" cy="837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à¸à¸¥à¸à¸²à¸£à¸à¹à¸à¸«à¸²à¸£à¸¹à¸à¸ à¸²à¸à¸ªà¸³à¸«à¸£à¸±à¸ gnu pspp statistic progra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1724" y="4279238"/>
            <a:ext cx="1557236" cy="171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à¸à¸¥à¸à¸²à¸£à¸à¹à¸à¸«à¸²à¸£à¸¹à¸à¸ à¸²à¸à¸ªà¸³à¸«à¸£à¸±à¸ minitab statistical program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4056" y="5008747"/>
            <a:ext cx="1704773" cy="1691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84199" y="3733468"/>
            <a:ext cx="1500478" cy="155430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84199" y="5363643"/>
            <a:ext cx="1500478" cy="136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47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 smtClean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2.1  ขั้นตอนในการประมวลผลข้อมูล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8" name="TextBox 3D 1">
            <a:extLst>
              <a:ext uri="{FF2B5EF4-FFF2-40B4-BE49-F238E27FC236}">
                <a16:creationId xmlns:a16="http://schemas.microsoft.com/office/drawing/2014/main" xmlns="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750317" y="1531495"/>
            <a:ext cx="11121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 smtClean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ขั้นตอนในการประมวลผลข้อมูล </a:t>
            </a:r>
            <a:r>
              <a:rPr lang="th-TH" sz="36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แบ่งเป็น 3 ขั้นตอน คือ</a:t>
            </a: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0" name="TextBox 3D 1">
            <a:extLst>
              <a:ext uri="{FF2B5EF4-FFF2-40B4-BE49-F238E27FC236}">
                <a16:creationId xmlns:a16="http://schemas.microsoft.com/office/drawing/2014/main" xmlns="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902717" y="2363078"/>
            <a:ext cx="5420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 smtClean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การแสดงผลข้อมูล (</a:t>
            </a:r>
            <a:r>
              <a:rPr lang="en-US" sz="3600" b="1" dirty="0" smtClean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Data presentation</a:t>
            </a:r>
            <a:r>
              <a:rPr lang="th-TH" sz="3600" b="1" dirty="0" smtClean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1" name="TextBox 3D 1">
            <a:extLst>
              <a:ext uri="{FF2B5EF4-FFF2-40B4-BE49-F238E27FC236}">
                <a16:creationId xmlns:a16="http://schemas.microsoft.com/office/drawing/2014/main" xmlns="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902717" y="3194661"/>
            <a:ext cx="106848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หลักจากที่ข้อมูลถูกประมวลผลเสร็จเรียบร้อยแล้วจะได้ข้อมูลสำหรับประมวลผล การแสดงผลข้อมูลออกนั้นอาจแสดงอยู่ในรูปของกราฟ ตารางแจกแจงความถี่ แผนภูมิ เป็นต้น</a:t>
            </a:r>
          </a:p>
          <a:p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661" y="4534363"/>
            <a:ext cx="2022779" cy="195286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7384" y="4534363"/>
            <a:ext cx="3709265" cy="1780005"/>
          </a:xfrm>
          <a:prstGeom prst="rect">
            <a:avLst/>
          </a:prstGeom>
        </p:spPr>
      </p:pic>
      <p:pic>
        <p:nvPicPr>
          <p:cNvPr id="2050" name="Picture 2" descr="à¸à¸¥à¸à¸²à¸£à¸à¹à¸à¸«à¸²à¸£à¸¹à¸à¸ à¸²à¸à¸ªà¸³à¸«à¸£à¸±à¸ à¹à¸à¸à¸ à¸¹à¸¡à¸´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593" y="443923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24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Thank You</a:t>
            </a:r>
          </a:p>
        </p:txBody>
      </p:sp>
      <p:sp>
        <p:nvSpPr>
          <p:cNvPr id="5" name="Tell Me Text" descr="Select the Tell Me button and type what you want to know.&#10;"/>
          <p:cNvSpPr>
            <a:spLocks noGrp="1"/>
          </p:cNvSpPr>
          <p:nvPr>
            <p:ph sz="half" idx="4294967295"/>
          </p:nvPr>
        </p:nvSpPr>
        <p:spPr>
          <a:xfrm>
            <a:off x="521208" y="2679617"/>
            <a:ext cx="7766738" cy="544904"/>
          </a:xfrm>
        </p:spPr>
        <p:txBody>
          <a:bodyPr>
            <a:noAutofit/>
          </a:bodyPr>
          <a:lstStyle/>
          <a:p>
            <a:pPr marL="0" indent="0">
              <a:lnSpc>
                <a:spcPts val="3600"/>
              </a:lnSpc>
              <a:spcAft>
                <a:spcPts val="0"/>
              </a:spcAft>
              <a:buNone/>
            </a:pPr>
            <a:r>
              <a:rPr lang="th-TH" sz="3600" b="1" dirty="0">
                <a:solidFill>
                  <a:srgbClr val="D2472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จบการนำเสนอ              </a:t>
            </a:r>
            <a:r>
              <a:rPr lang="en-US" sz="3600" b="1" dirty="0">
                <a:solidFill>
                  <a:srgbClr val="D2472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Any Question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2" name="Tell Me Button Close-up" descr="Tell Me butto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181" y="2350333"/>
            <a:ext cx="1269672" cy="1189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025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t Started with 3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Autofit/>
      </a:bodyPr>
      <a:lstStyle>
        <a:defPPr marL="0" indent="0" algn="l">
          <a:lnSpc>
            <a:spcPts val="1800"/>
          </a:lnSpc>
          <a:spcAft>
            <a:spcPts val="600"/>
          </a:spcAft>
          <a:buNone/>
          <a:defRPr sz="1200" dirty="0" smtClean="0">
            <a:solidFill>
              <a:prstClr val="black">
                <a:lumMod val="75000"/>
                <a:lumOff val="25000"/>
              </a:prstClr>
            </a:solidFill>
            <a:latin typeface="Segoe UI" panose="020B0502040204020203" pitchFamily="34" charset="0"/>
            <a:cs typeface="Segoe UI" panose="020B050204020402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F16411177_Bring your presentations to life with 3D_AAS_v3" id="{16D6C460-65F3-4DF8-AE87-56541C30C8AE}" vid="{B7832409-F369-484D-AD9D-1F570206E6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3774A73-0280-47B7-9E46-5069D2220801}">
  <ds:schemaRefs>
    <ds:schemaRef ds:uri="http://purl.org/dc/elements/1.1/"/>
    <ds:schemaRef ds:uri="http://purl.org/dc/dcmitype/"/>
    <ds:schemaRef ds:uri="http://schemas.microsoft.com/office/2006/metadata/properties"/>
    <ds:schemaRef ds:uri="http://purl.org/dc/terms/"/>
    <ds:schemaRef ds:uri="http://schemas.microsoft.com/office/infopath/2007/PartnerControls"/>
    <ds:schemaRef ds:uri="71af3243-3dd4-4a8d-8c0d-dd76da1f02a5"/>
    <ds:schemaRef ds:uri="http://schemas.microsoft.com/office/2006/documentManagement/types"/>
    <ds:schemaRef ds:uri="http://schemas.openxmlformats.org/package/2006/metadata/core-properties"/>
    <ds:schemaRef ds:uri="16c05727-aa75-4e4a-9b5f-8a80a116589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06286C1-23B0-486D-BA90-391FEFBD89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7126FF7-C1F4-4C68-B9E0-A1BEBFA97A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Bring your presentations to life with 3D</Template>
  <TotalTime>0</TotalTime>
  <Words>257</Words>
  <Application>Microsoft Office PowerPoint</Application>
  <PresentationFormat>Widescreen</PresentationFormat>
  <Paragraphs>27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Segoe UI</vt:lpstr>
      <vt:lpstr>Segoe UI Light</vt:lpstr>
      <vt:lpstr>SP SUAN DUSIT</vt:lpstr>
      <vt:lpstr>Get Started with 3D</vt:lpstr>
      <vt:lpstr>วิชา โปรแกรมสำเร็จรูปทางสถิติ        (2204-2109)</vt:lpstr>
      <vt:lpstr>2.1 ความหมายของการประมวลผลข้อมูล</vt:lpstr>
      <vt:lpstr>2.1  ขั้นตอนในการประมวลผลข้อมูล</vt:lpstr>
      <vt:lpstr>2.1  ขั้นตอนในการประมวลผลข้อมูล</vt:lpstr>
      <vt:lpstr>2.1  ขั้นตอนในการประมวลผลข้อมูล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2019-10-22T02:42:41Z</dcterms:created>
  <dcterms:modified xsi:type="dcterms:W3CDTF">2019-11-06T01:23:52Z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